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22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  <p:sldId id="323" r:id="rId16"/>
    <p:sldId id="269" r:id="rId17"/>
    <p:sldId id="270" r:id="rId18"/>
    <p:sldId id="324" r:id="rId19"/>
    <p:sldId id="271" r:id="rId20"/>
    <p:sldId id="272" r:id="rId21"/>
    <p:sldId id="273" r:id="rId22"/>
    <p:sldId id="326" r:id="rId23"/>
    <p:sldId id="325" r:id="rId24"/>
    <p:sldId id="274" r:id="rId25"/>
    <p:sldId id="275" r:id="rId26"/>
    <p:sldId id="276" r:id="rId27"/>
    <p:sldId id="277" r:id="rId28"/>
    <p:sldId id="334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6" r:id="rId37"/>
    <p:sldId id="328" r:id="rId38"/>
    <p:sldId id="287" r:id="rId39"/>
    <p:sldId id="288" r:id="rId40"/>
    <p:sldId id="289" r:id="rId41"/>
    <p:sldId id="290" r:id="rId42"/>
    <p:sldId id="291" r:id="rId43"/>
    <p:sldId id="292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33" r:id="rId53"/>
    <p:sldId id="330" r:id="rId54"/>
    <p:sldId id="302" r:id="rId55"/>
    <p:sldId id="303" r:id="rId56"/>
    <p:sldId id="304" r:id="rId57"/>
    <p:sldId id="305" r:id="rId58"/>
    <p:sldId id="306" r:id="rId59"/>
    <p:sldId id="329" r:id="rId60"/>
    <p:sldId id="331" r:id="rId61"/>
    <p:sldId id="307" r:id="rId62"/>
    <p:sldId id="308" r:id="rId63"/>
    <p:sldId id="310" r:id="rId64"/>
    <p:sldId id="311" r:id="rId65"/>
    <p:sldId id="312" r:id="rId66"/>
    <p:sldId id="313" r:id="rId67"/>
    <p:sldId id="315" r:id="rId68"/>
    <p:sldId id="317" r:id="rId69"/>
    <p:sldId id="316" r:id="rId70"/>
    <p:sldId id="318" r:id="rId71"/>
    <p:sldId id="319" r:id="rId72"/>
    <p:sldId id="320" r:id="rId73"/>
    <p:sldId id="321" r:id="rId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C962F-262B-452A-ABEB-4B96516132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617266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E9278-1D25-49E9-B812-ABA3406366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35160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C38AE3-53B5-443A-8EE2-23748EC3B6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5753370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70FD609-965F-425A-BB93-F8C8DA8C0C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903019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18C793F-CFB7-465A-8C93-C116613D71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2887273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018C772-619F-4D81-9C63-5997C87D8C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3645779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73E8E9-4E92-4D2E-BD31-365D8D0C0B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489445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0A182B5-F185-42A1-B4D2-FF898D6F1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18267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F6C532-C867-4409-B70F-9A7AA8FC9A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762422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C36286-68FC-4BC3-B8BD-E2CE1F0A2B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119439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8DE70E-3A54-4DC3-B2A4-9A60D03F5F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97292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4EE9D4-1926-49E7-8CA3-B98B7B7A0F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3138092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CB2CDA-4A0F-4E0E-8D38-0ADADF517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603348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C1E13C-C2A8-4B16-8BBB-C242CD05E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22831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EA763-5F1E-4052-B043-B0BE24FBC8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613321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66AD1-BA35-41EE-8A44-5D4AA0D8E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5240192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0">
          <a:gsLst>
            <a:gs pos="0">
              <a:srgbClr val="FFEFD1">
                <a:lumMod val="56000"/>
                <a:alpha val="72000"/>
              </a:srgbClr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E0B9844-4CD0-482A-BA30-8867B07DBE17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spd="slow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b="1"/>
              <a:t>Shakyamuni, the Buddha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886200"/>
            <a:ext cx="8229600" cy="1752600"/>
          </a:xfrm>
        </p:spPr>
        <p:txBody>
          <a:bodyPr/>
          <a:lstStyle/>
          <a:p>
            <a:r>
              <a:rPr lang="en-US" altLang="en-US"/>
              <a:t>The Life in Buddhist Texts and Legends</a:t>
            </a:r>
          </a:p>
          <a:p>
            <a:endParaRPr lang="en-US" altLang="en-US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343400"/>
            <a:ext cx="2743200" cy="1143000"/>
          </a:xfrm>
        </p:spPr>
        <p:txBody>
          <a:bodyPr/>
          <a:lstStyle/>
          <a:p>
            <a:r>
              <a:rPr lang="en-US" altLang="en-US" sz="2400" b="1"/>
              <a:t>Vows and Proclamations</a:t>
            </a:r>
          </a:p>
        </p:txBody>
      </p:sp>
      <p:pic>
        <p:nvPicPr>
          <p:cNvPr id="10243" name="Picture 3" descr="BUDDHA INFANT PROCLAM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71800" y="381000"/>
            <a:ext cx="2841625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1267" name="Picture 3" descr="GOTAMI SUCKLES BAB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457200"/>
            <a:ext cx="5497513" cy="6010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04800" y="4800600"/>
            <a:ext cx="2590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latin typeface="Verdana" pitchFamily="34" charset="0"/>
              </a:rPr>
              <a:t>Siddhartha nursed by Gotami, his stepmother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733800" cy="2697162"/>
          </a:xfrm>
        </p:spPr>
        <p:txBody>
          <a:bodyPr/>
          <a:lstStyle/>
          <a:p>
            <a:r>
              <a:rPr lang="en-US" altLang="en-US" sz="2400" b="1"/>
              <a:t>Aryan Society in 6</a:t>
            </a:r>
            <a:r>
              <a:rPr lang="en-US" altLang="en-US" sz="2400" b="1" baseline="30000"/>
              <a:t>th</a:t>
            </a:r>
            <a:r>
              <a:rPr lang="en-US" altLang="en-US" sz="2400" b="1"/>
              <a:t> century India: </a:t>
            </a:r>
            <a:br>
              <a:rPr lang="en-US" altLang="en-US" sz="2400" b="1"/>
            </a:br>
            <a:r>
              <a:rPr lang="en-US" altLang="en-US" sz="2400" b="1"/>
              <a:t>Caste and Religion of Sacrificial Rituals performed by Brahmins</a:t>
            </a:r>
          </a:p>
        </p:txBody>
      </p:sp>
      <p:pic>
        <p:nvPicPr>
          <p:cNvPr id="13315" name="Picture 3" descr="Caste_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9" t="6976" r="9669" b="6976"/>
          <a:stretch>
            <a:fillRect/>
          </a:stretch>
        </p:blipFill>
        <p:spPr>
          <a:xfrm>
            <a:off x="4359275" y="549275"/>
            <a:ext cx="3946525" cy="5835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7010400" y="2514600"/>
            <a:ext cx="182880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latin typeface="Verdana" pitchFamily="34" charset="0"/>
              </a:rPr>
              <a:t>“twice-born” groups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Context: Vedic Hinduism centered on fire cult, priesthood</a:t>
            </a:r>
          </a:p>
        </p:txBody>
      </p:sp>
      <p:pic>
        <p:nvPicPr>
          <p:cNvPr id="12291" name="Picture 3" descr="vedic-hom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133475"/>
            <a:ext cx="7924800" cy="5068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z="2400" b="1"/>
              <a:t>Asita’s Tears and Prediction</a:t>
            </a:r>
            <a:r>
              <a:rPr lang="en-US" altLang="en-US"/>
              <a:t> </a:t>
            </a:r>
            <a:br>
              <a:rPr lang="en-US" altLang="en-US"/>
            </a:br>
            <a:r>
              <a:rPr lang="en-US" altLang="en-US" sz="1800"/>
              <a:t>TWO ALTERNATIVES</a:t>
            </a:r>
          </a:p>
        </p:txBody>
      </p:sp>
      <p:pic>
        <p:nvPicPr>
          <p:cNvPr id="14339" name="Picture 3" descr="Asi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327150"/>
            <a:ext cx="8077200" cy="51689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0663" name="Picture 7" descr="MARKS OF MAHAPURUSHA FO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66800"/>
            <a:ext cx="2566988" cy="29924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68" name="Picture 12" descr="buddha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3048000"/>
            <a:ext cx="4038600" cy="2906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4114800" cy="1143000"/>
          </a:xfrm>
        </p:spPr>
        <p:txBody>
          <a:bodyPr/>
          <a:lstStyle/>
          <a:p>
            <a:r>
              <a:rPr lang="en-US" altLang="en-US" sz="2800"/>
              <a:t>Named:    </a:t>
            </a:r>
            <a:r>
              <a:rPr lang="en-US" altLang="en-US" sz="2800" i="1"/>
              <a:t>“Siddhartha”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838200"/>
            <a:ext cx="3352800" cy="7620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en-US" altLang="en-US" sz="80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80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8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800"/>
              <a:t>“One will accomplish his goal”</a:t>
            </a:r>
          </a:p>
        </p:txBody>
      </p:sp>
      <p:pic>
        <p:nvPicPr>
          <p:cNvPr id="15364" name="Picture 4" descr="25-buddha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81000"/>
            <a:ext cx="3603625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5181600" y="63246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(Gautama is his clan name)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8" name="Rectangle 14"/>
          <p:cNvSpPr>
            <a:spLocks noGrp="1" noChangeArrowheads="1"/>
          </p:cNvSpPr>
          <p:nvPr>
            <p:ph type="title"/>
          </p:nvPr>
        </p:nvSpPr>
        <p:spPr>
          <a:xfrm>
            <a:off x="685800" y="4495800"/>
            <a:ext cx="2209800" cy="639763"/>
          </a:xfrm>
        </p:spPr>
        <p:txBody>
          <a:bodyPr/>
          <a:lstStyle/>
          <a:p>
            <a:r>
              <a:rPr lang="en-US" altLang="en-US" sz="1800"/>
              <a:t>Meditation at Plowing ceremony</a:t>
            </a:r>
          </a:p>
        </p:txBody>
      </p:sp>
      <p:pic>
        <p:nvPicPr>
          <p:cNvPr id="16389" name="Picture 5" descr="EDUC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2179638"/>
            <a:ext cx="2462213" cy="3365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553200" y="5791200"/>
            <a:ext cx="205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latin typeface="Verdana" pitchFamily="34" charset="0"/>
              </a:rPr>
              <a:t>Excelling his teachers</a:t>
            </a:r>
          </a:p>
        </p:txBody>
      </p:sp>
      <p:pic>
        <p:nvPicPr>
          <p:cNvPr id="16397" name="Picture 13" descr="37-buddha_you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"/>
            <a:ext cx="27670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4" descr="OUTING IN CHARIOT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514600"/>
            <a:ext cx="2679700" cy="2495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4" name="Text Box 6"/>
          <p:cNvSpPr txBox="1">
            <a:spLocks noChangeArrowheads="1"/>
          </p:cNvSpPr>
          <p:nvPr/>
        </p:nvSpPr>
        <p:spPr bwMode="auto">
          <a:xfrm>
            <a:off x="5562600" y="5334000"/>
            <a:ext cx="2438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latin typeface="Verdana" pitchFamily="34" charset="0"/>
              </a:rPr>
              <a:t>Leaving home to study with a guru</a:t>
            </a:r>
          </a:p>
        </p:txBody>
      </p:sp>
      <p:pic>
        <p:nvPicPr>
          <p:cNvPr id="73737" name="Picture 9" descr="SCHOOLING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28600"/>
            <a:ext cx="2144713" cy="64341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6019800" y="5181600"/>
            <a:ext cx="259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/>
              <a:t>Training as </a:t>
            </a:r>
            <a:r>
              <a:rPr lang="en-US" altLang="en-US" i="1"/>
              <a:t>Kshatriya</a:t>
            </a:r>
            <a:r>
              <a:rPr lang="en-US" altLang="en-US"/>
              <a:t>, Warrior Caste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60" y="2057400"/>
            <a:ext cx="3833040" cy="265083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90600"/>
            <a:ext cx="4020328" cy="20574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>
                <a:latin typeface="ReparteeSSK" pitchFamily="2" charset="0"/>
              </a:rPr>
              <a:t>Buddhists define themselves: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/>
              <a:t>Three- Jewels/Refuges=</a:t>
            </a:r>
          </a:p>
          <a:p>
            <a:pPr algn="ctr">
              <a:buFontTx/>
              <a:buNone/>
            </a:pPr>
            <a:r>
              <a:rPr lang="en-US" altLang="en-US" sz="1400" i="1"/>
              <a:t>TRI- RATNA/ TRI-SARANA</a:t>
            </a:r>
          </a:p>
          <a:p>
            <a:pPr algn="ctr">
              <a:buFontTx/>
              <a:buNone/>
            </a:pPr>
            <a:endParaRPr lang="en-US" altLang="en-US" sz="1400" i="1"/>
          </a:p>
          <a:p>
            <a:pPr algn="ctr">
              <a:buFontTx/>
              <a:buNone/>
            </a:pPr>
            <a:r>
              <a:rPr lang="en-US" altLang="en-US"/>
              <a:t>Buddha</a:t>
            </a:r>
          </a:p>
          <a:p>
            <a:pPr algn="ctr">
              <a:buFontTx/>
              <a:buNone/>
            </a:pPr>
            <a:r>
              <a:rPr lang="en-US" altLang="en-US" sz="1400"/>
              <a:t>THE SAGE</a:t>
            </a:r>
          </a:p>
          <a:p>
            <a:pPr algn="ctr">
              <a:buFontTx/>
              <a:buNone/>
            </a:pPr>
            <a:r>
              <a:rPr lang="en-US" altLang="en-US"/>
              <a:t>Dharma</a:t>
            </a:r>
          </a:p>
          <a:p>
            <a:pPr algn="ctr">
              <a:buFontTx/>
              <a:buNone/>
            </a:pPr>
            <a:r>
              <a:rPr lang="en-US" altLang="en-US" sz="1400"/>
              <a:t>HIS TEACHINGS</a:t>
            </a:r>
          </a:p>
          <a:p>
            <a:pPr algn="ctr">
              <a:buFontTx/>
              <a:buNone/>
            </a:pPr>
            <a:r>
              <a:rPr lang="en-US" altLang="en-US"/>
              <a:t>Sangha</a:t>
            </a:r>
          </a:p>
          <a:p>
            <a:pPr algn="ctr">
              <a:buFontTx/>
              <a:buNone/>
            </a:pPr>
            <a:r>
              <a:rPr lang="en-US" altLang="en-US" sz="1400"/>
              <a:t>HIS COMMUNITY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152400"/>
            <a:ext cx="5105400" cy="639762"/>
          </a:xfrm>
        </p:spPr>
        <p:txBody>
          <a:bodyPr/>
          <a:lstStyle/>
          <a:p>
            <a:pPr algn="l"/>
            <a:r>
              <a:rPr lang="en-US" altLang="en-US" sz="2400" b="1" dirty="0">
                <a:latin typeface="Verdana" pitchFamily="34" charset="0"/>
              </a:rPr>
              <a:t>Competition for </a:t>
            </a:r>
            <a:r>
              <a:rPr lang="en-US" altLang="en-US" sz="2400" b="1" dirty="0" err="1">
                <a:latin typeface="Verdana" pitchFamily="34" charset="0"/>
              </a:rPr>
              <a:t>Yashodhara</a:t>
            </a:r>
            <a:endParaRPr lang="en-US" altLang="en-US" sz="2400" b="1" dirty="0">
              <a:latin typeface="Verdana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00" y="76200"/>
            <a:ext cx="3771635" cy="4525963"/>
          </a:xfrm>
        </p:spPr>
      </p:pic>
      <p:pic>
        <p:nvPicPr>
          <p:cNvPr id="18440" name="Picture 8" descr="Archery Contest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4495800"/>
            <a:ext cx="7162800" cy="2306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838200" y="4724400"/>
            <a:ext cx="20574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 smtClean="0">
                <a:latin typeface="Verdana" pitchFamily="34" charset="0"/>
              </a:rPr>
              <a:t>Marriage</a:t>
            </a:r>
            <a:endParaRPr lang="en-US" altLang="en-US" dirty="0">
              <a:latin typeface="Verdana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59" y="304800"/>
            <a:ext cx="3954007" cy="5903805"/>
          </a:xfrm>
        </p:spPr>
      </p:pic>
    </p:spTree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089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52400"/>
            <a:ext cx="4876800" cy="4525963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76200"/>
            <a:ext cx="2600049" cy="398148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78852" name="Picture 4" descr="014-thai Disaffected Siddharth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762000"/>
            <a:ext cx="3708400" cy="5794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74638"/>
            <a:ext cx="9067800" cy="2316162"/>
          </a:xfrm>
        </p:spPr>
        <p:txBody>
          <a:bodyPr/>
          <a:lstStyle/>
          <a:p>
            <a:r>
              <a:rPr lang="en-US" altLang="en-US" sz="3200" b="1" dirty="0"/>
              <a:t>Four Passing Sights:</a:t>
            </a:r>
            <a:r>
              <a:rPr lang="en-US" altLang="en-US" sz="3200" dirty="0"/>
              <a:t>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Old</a:t>
            </a:r>
            <a:r>
              <a:rPr lang="en-US" altLang="en-US" sz="3200" dirty="0"/>
              <a:t>,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smtClean="0"/>
              <a:t>Sick,</a:t>
            </a:r>
            <a:br>
              <a:rPr lang="en-US" altLang="en-US" sz="3200" dirty="0" smtClean="0"/>
            </a:br>
            <a:r>
              <a:rPr lang="en-US" altLang="en-US" sz="3200" dirty="0" smtClean="0"/>
              <a:t> </a:t>
            </a:r>
            <a:r>
              <a:rPr lang="en-US" altLang="en-US" sz="3200" dirty="0"/>
              <a:t>Dead, </a:t>
            </a:r>
            <a:r>
              <a:rPr lang="en-US" altLang="en-US" sz="3200" dirty="0" smtClean="0"/>
              <a:t/>
            </a:r>
            <a:br>
              <a:rPr lang="en-US" altLang="en-US" sz="3200" dirty="0" smtClean="0"/>
            </a:br>
            <a:r>
              <a:rPr lang="en-US" altLang="en-US" sz="3200" dirty="0" err="1" smtClean="0"/>
              <a:t>Shramana</a:t>
            </a:r>
            <a:endParaRPr lang="en-US" altLang="en-US" sz="3200" dirty="0"/>
          </a:p>
        </p:txBody>
      </p:sp>
      <p:pic>
        <p:nvPicPr>
          <p:cNvPr id="20483" name="Picture 3" descr="015-buddha_4_passing_sigh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930275"/>
            <a:ext cx="2827838" cy="441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282" y="3886200"/>
            <a:ext cx="4376893" cy="2774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90600"/>
            <a:ext cx="2590800" cy="273588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/>
          <a:lstStyle/>
          <a:p>
            <a:r>
              <a:rPr lang="en-US" altLang="en-US" sz="4000"/>
              <a:t>“Great Departure”</a:t>
            </a:r>
          </a:p>
        </p:txBody>
      </p:sp>
      <p:pic>
        <p:nvPicPr>
          <p:cNvPr id="21509" name="Picture 5" descr="MulgandhakutyVihara0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3" b="4292"/>
          <a:stretch>
            <a:fillRect/>
          </a:stretch>
        </p:blipFill>
        <p:spPr>
          <a:xfrm>
            <a:off x="533400" y="1600200"/>
            <a:ext cx="5940425" cy="4330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2531" name="Picture 3" descr="Great Departur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2400"/>
            <a:ext cx="3962400" cy="6191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32862"/>
            <a:ext cx="2895600" cy="4297978"/>
          </a:xfrm>
        </p:spPr>
      </p:pic>
    </p:spTree>
  </p:cSld>
  <p:clrMapOvr>
    <a:masterClrMapping/>
  </p:clrMapOvr>
  <p:transition spd="slow"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5105400"/>
            <a:ext cx="5638800" cy="1143000"/>
          </a:xfrm>
        </p:spPr>
        <p:txBody>
          <a:bodyPr/>
          <a:lstStyle/>
          <a:p>
            <a:pPr algn="l"/>
            <a:r>
              <a:rPr lang="en-US" altLang="en-US" sz="2400" b="1">
                <a:latin typeface="ReparteeSSK" pitchFamily="2" charset="0"/>
              </a:rPr>
              <a:t>Studying with </a:t>
            </a:r>
            <a:r>
              <a:rPr lang="en-US" altLang="en-US" sz="2400" b="1" i="1">
                <a:latin typeface="ReparteeSSK" pitchFamily="2" charset="0"/>
              </a:rPr>
              <a:t>Shramana</a:t>
            </a:r>
            <a:r>
              <a:rPr lang="en-US" altLang="en-US" sz="2400" b="1">
                <a:latin typeface="ReparteeSSK" pitchFamily="2" charset="0"/>
              </a:rPr>
              <a:t> Teachers</a:t>
            </a:r>
            <a:br>
              <a:rPr lang="en-US" altLang="en-US" sz="2400" b="1">
                <a:latin typeface="ReparteeSSK" pitchFamily="2" charset="0"/>
              </a:rPr>
            </a:br>
            <a:r>
              <a:rPr lang="en-US" altLang="en-US" sz="2400" b="1">
                <a:latin typeface="ReparteeSSK" pitchFamily="2" charset="0"/>
              </a:rPr>
              <a:t>Wanderers Dwelling in Forests</a:t>
            </a:r>
            <a:br>
              <a:rPr lang="en-US" altLang="en-US" sz="2400" b="1">
                <a:latin typeface="ReparteeSSK" pitchFamily="2" charset="0"/>
              </a:rPr>
            </a:br>
            <a:r>
              <a:rPr lang="en-US" altLang="en-US" sz="2400" b="1">
                <a:latin typeface="ReparteeSSK" pitchFamily="2" charset="0"/>
              </a:rPr>
              <a:t>Yoga and Trance Meditation</a:t>
            </a:r>
          </a:p>
        </p:txBody>
      </p:sp>
      <p:pic>
        <p:nvPicPr>
          <p:cNvPr id="23555" name="Picture 3" descr="34-guru_chel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579438"/>
            <a:ext cx="6604000" cy="4225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533400"/>
            <a:ext cx="6049107" cy="3962400"/>
          </a:xfrm>
        </p:spPr>
      </p:pic>
    </p:spTree>
    <p:extLst>
      <p:ext uri="{BB962C8B-B14F-4D97-AF65-F5344CB8AC3E}">
        <p14:creationId xmlns:p14="http://schemas.microsoft.com/office/powerpoint/2010/main" val="582103601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z="2800" b="1"/>
              <a:t>Seeking the truth from Extreme Asceticism</a:t>
            </a:r>
            <a:br>
              <a:rPr lang="en-US" altLang="en-US" sz="2800" b="1"/>
            </a:br>
            <a:r>
              <a:rPr lang="en-US" altLang="en-US" sz="2800" b="1"/>
              <a:t>esp. fasting</a:t>
            </a:r>
          </a:p>
        </p:txBody>
      </p:sp>
      <p:pic>
        <p:nvPicPr>
          <p:cNvPr id="24580" name="Picture 4" descr="021-buddha_austeritu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7413" y="1600200"/>
            <a:ext cx="2827337" cy="441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4" name="Picture 8" descr="44-buddha_ascetic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" t="23529" r="10693" b="23529"/>
          <a:stretch/>
        </p:blipFill>
        <p:spPr>
          <a:xfrm>
            <a:off x="3237785" y="829884"/>
            <a:ext cx="2531535" cy="28277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895600"/>
            <a:ext cx="2800350" cy="3733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9600"/>
              <a:t>Buddha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hi-IN" altLang="en-US" sz="4000">
                <a:cs typeface="Mangal" pitchFamily="2" charset="0"/>
              </a:rPr>
              <a:t>बुदध</a:t>
            </a:r>
            <a:endParaRPr lang="hi-IN" altLang="en-US" sz="4000">
              <a:latin typeface="Mangal" pitchFamily="2" charset="0"/>
              <a:cs typeface="Mangal" pitchFamily="2" charset="0"/>
            </a:endParaRPr>
          </a:p>
          <a:p>
            <a:pPr algn="ctr">
              <a:buFontTx/>
              <a:buNone/>
            </a:pPr>
            <a:endParaRPr lang="en-US" altLang="en-US" sz="2800"/>
          </a:p>
          <a:p>
            <a:pPr algn="ctr">
              <a:buFontTx/>
              <a:buNone/>
            </a:pPr>
            <a:r>
              <a:rPr lang="en-US" altLang="en-US" sz="2800"/>
              <a:t>“ONE WHO HAS AWAKENED”</a:t>
            </a:r>
          </a:p>
        </p:txBody>
      </p:sp>
      <p:pic>
        <p:nvPicPr>
          <p:cNvPr id="69636" name="Picture 4" descr="Todd_1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38788" y="3124200"/>
            <a:ext cx="2278062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Lewis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4175" y="228600"/>
            <a:ext cx="4294188" cy="58975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52400" y="4419600"/>
            <a:ext cx="2667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Verdana" pitchFamily="34" charset="0"/>
              </a:rPr>
              <a:t>Mother’s Dream </a:t>
            </a:r>
          </a:p>
          <a:p>
            <a:pPr algn="ctr">
              <a:spcBef>
                <a:spcPct val="50000"/>
              </a:spcBef>
            </a:pPr>
            <a:r>
              <a:rPr lang="en-US" altLang="en-US" sz="1200" b="1">
                <a:latin typeface="Verdana" pitchFamily="34" charset="0"/>
              </a:rPr>
              <a:t>and the</a:t>
            </a:r>
            <a:r>
              <a:rPr lang="en-US" altLang="en-US" sz="2400" b="1">
                <a:latin typeface="Verdana" pitchFamily="34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Verdana" pitchFamily="34" charset="0"/>
              </a:rPr>
              <a:t>Gift of Sujata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86200" cy="1143000"/>
          </a:xfrm>
        </p:spPr>
        <p:txBody>
          <a:bodyPr/>
          <a:lstStyle/>
          <a:p>
            <a:pPr algn="l"/>
            <a:r>
              <a:rPr lang="en-US" altLang="en-US" sz="2800" b="1" dirty="0"/>
              <a:t>Temptations of Mara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5334000" y="3505200"/>
            <a:ext cx="3581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Overcoming lust/desire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514600" y="6400800"/>
            <a:ext cx="2514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Overcoming fear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19400"/>
            <a:ext cx="5372100" cy="358140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71" y="5095733"/>
            <a:ext cx="2282429" cy="1521619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8531" r="8257"/>
          <a:stretch/>
        </p:blipFill>
        <p:spPr>
          <a:xfrm>
            <a:off x="4641787" y="152400"/>
            <a:ext cx="4318503" cy="302539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Earth Touching Gesture</a:t>
            </a:r>
            <a:br>
              <a:rPr lang="en-US" altLang="en-US"/>
            </a:br>
            <a:r>
              <a:rPr lang="en-US" altLang="en-US" sz="2400"/>
              <a:t>BHUMI-SPARSA MUDRA</a:t>
            </a:r>
          </a:p>
        </p:txBody>
      </p:sp>
      <p:pic>
        <p:nvPicPr>
          <p:cNvPr id="27651" name="Picture 3" descr="05-thai_buddh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0275" y="1447800"/>
            <a:ext cx="3024188" cy="4724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 descr="6956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3425" y="1600200"/>
            <a:ext cx="4600575" cy="1511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3" name="Picture 5" descr="Patan Image we sponsore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3289300"/>
            <a:ext cx="3781425" cy="2836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343400" y="6172200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Earth bears witness to his virtue and washes away Mara’s hordes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3048000"/>
            <a:ext cx="2590800" cy="3001963"/>
          </a:xfrm>
        </p:spPr>
        <p:txBody>
          <a:bodyPr/>
          <a:lstStyle/>
          <a:p>
            <a:r>
              <a:rPr lang="en-US" altLang="en-US" sz="2400"/>
              <a:t>Finds tree, vows to achieve breakthrough… or die</a:t>
            </a:r>
          </a:p>
        </p:txBody>
      </p:sp>
      <p:pic>
        <p:nvPicPr>
          <p:cNvPr id="28675" name="Picture 3" descr="21-medit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381000"/>
            <a:ext cx="3900488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6705600" y="3124200"/>
            <a:ext cx="2209800" cy="297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latin typeface="Verdana" pitchFamily="34" charset="0"/>
              </a:rPr>
              <a:t>Recollection of past meditation of trance and inner attention first tried as a youth… </a:t>
            </a:r>
          </a:p>
          <a:p>
            <a:pPr algn="ctr">
              <a:spcBef>
                <a:spcPct val="50000"/>
              </a:spcBef>
            </a:pPr>
            <a:r>
              <a:rPr lang="en-US" altLang="en-US" b="1">
                <a:latin typeface="Verdana" pitchFamily="34" charset="0"/>
              </a:rPr>
              <a:t>lead to a series of breakthroughs…</a:t>
            </a:r>
            <a:r>
              <a:rPr lang="en-US" altLang="en-US">
                <a:latin typeface="Verdana" pitchFamily="34" charset="0"/>
              </a:rPr>
              <a:t>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57200"/>
            <a:ext cx="3733800" cy="4652710"/>
          </a:xfrm>
        </p:spPr>
      </p:pic>
    </p:spTree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0723" name="Picture 3" descr="028-ktm_val_suns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066800"/>
            <a:ext cx="7772400" cy="4975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00800" y="274638"/>
            <a:ext cx="2743200" cy="2011362"/>
          </a:xfrm>
        </p:spPr>
        <p:txBody>
          <a:bodyPr/>
          <a:lstStyle/>
          <a:p>
            <a:r>
              <a:rPr lang="en-US" altLang="en-US" sz="2800"/>
              <a:t>7 Weeks </a:t>
            </a:r>
            <a:br>
              <a:rPr lang="en-US" altLang="en-US" sz="2800"/>
            </a:br>
            <a:r>
              <a:rPr lang="en-US" altLang="en-US" sz="2800"/>
              <a:t>at the Enlightenment Place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553200" y="5257800"/>
            <a:ext cx="1905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Savoring the Bliss of Enlightenment</a:t>
            </a:r>
          </a:p>
        </p:txBody>
      </p:sp>
      <p:pic>
        <p:nvPicPr>
          <p:cNvPr id="32774" name="Picture 6" descr="Buddha-by-Ajitasena-1-726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1"/>
          <a:stretch>
            <a:fillRect/>
          </a:stretch>
        </p:blipFill>
        <p:spPr>
          <a:xfrm>
            <a:off x="1827213" y="533400"/>
            <a:ext cx="4002087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/>
          <a:lstStyle/>
          <a:p>
            <a:pPr algn="l"/>
            <a:r>
              <a:rPr lang="en-US" altLang="en-US" sz="2000" b="1" u="sng"/>
              <a:t>Other Titles for the Buddha: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990600" y="914400"/>
            <a:ext cx="7239000" cy="4410075"/>
          </a:xfrm>
          <a:prstGeom prst="rect">
            <a:avLst/>
          </a:prstGeom>
          <a:solidFill>
            <a:srgbClr val="FFFF00">
              <a:alpha val="4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1" i="1">
                <a:latin typeface="Verdana" pitchFamily="34" charset="0"/>
              </a:rPr>
              <a:t>Sugata</a:t>
            </a:r>
            <a:r>
              <a:rPr lang="en-US" altLang="en-US" sz="2800" b="1">
                <a:latin typeface="Verdana" pitchFamily="34" charset="0"/>
              </a:rPr>
              <a:t> </a:t>
            </a:r>
          </a:p>
          <a:p>
            <a:pPr algn="ctr"/>
            <a:r>
              <a:rPr lang="en-US" altLang="en-US">
                <a:solidFill>
                  <a:schemeClr val="hlink"/>
                </a:solidFill>
                <a:latin typeface="Verdana" pitchFamily="34" charset="0"/>
              </a:rPr>
              <a:t>“Well-come One”</a:t>
            </a:r>
          </a:p>
          <a:p>
            <a:pPr algn="ctr"/>
            <a:endParaRPr lang="en-US" altLang="en-US">
              <a:solidFill>
                <a:schemeClr val="hlink"/>
              </a:solidFill>
              <a:latin typeface="Verdana" pitchFamily="34" charset="0"/>
            </a:endParaRPr>
          </a:p>
          <a:p>
            <a:pPr algn="ctr"/>
            <a:r>
              <a:rPr lang="en-US" altLang="en-US" sz="2800" b="1" i="1">
                <a:latin typeface="Verdana" pitchFamily="34" charset="0"/>
              </a:rPr>
              <a:t>Tathagata</a:t>
            </a:r>
            <a:r>
              <a:rPr lang="en-US" altLang="en-US" sz="2800" b="1">
                <a:latin typeface="Verdana" pitchFamily="34" charset="0"/>
              </a:rPr>
              <a:t> </a:t>
            </a:r>
          </a:p>
          <a:p>
            <a:pPr algn="ctr"/>
            <a:r>
              <a:rPr lang="en-US" altLang="en-US">
                <a:solidFill>
                  <a:schemeClr val="hlink"/>
                </a:solidFill>
                <a:latin typeface="Verdana" pitchFamily="34" charset="0"/>
              </a:rPr>
              <a:t>“One who has come thus [to teach]”</a:t>
            </a:r>
          </a:p>
          <a:p>
            <a:pPr algn="ctr"/>
            <a:r>
              <a:rPr lang="en-US" altLang="en-US">
                <a:solidFill>
                  <a:schemeClr val="hlink"/>
                </a:solidFill>
                <a:latin typeface="Verdana" pitchFamily="34" charset="0"/>
              </a:rPr>
              <a:t>“One who has gone thus [into nirvana]”</a:t>
            </a:r>
          </a:p>
          <a:p>
            <a:pPr algn="ctr"/>
            <a:endParaRPr lang="en-US" altLang="en-US">
              <a:solidFill>
                <a:schemeClr val="hlink"/>
              </a:solidFill>
              <a:latin typeface="Verdana" pitchFamily="34" charset="0"/>
            </a:endParaRPr>
          </a:p>
          <a:p>
            <a:pPr algn="ctr"/>
            <a:r>
              <a:rPr lang="en-US" altLang="en-US" sz="2800" b="1" i="1">
                <a:latin typeface="Verdana" pitchFamily="34" charset="0"/>
              </a:rPr>
              <a:t>Bhagavan</a:t>
            </a:r>
            <a:endParaRPr lang="en-US" altLang="en-US" sz="2800" b="1">
              <a:latin typeface="Verdana" pitchFamily="34" charset="0"/>
            </a:endParaRPr>
          </a:p>
          <a:p>
            <a:pPr algn="ctr"/>
            <a:r>
              <a:rPr lang="en-US" altLang="en-US">
                <a:solidFill>
                  <a:schemeClr val="accent2"/>
                </a:solidFill>
                <a:latin typeface="Verdana" pitchFamily="34" charset="0"/>
              </a:rPr>
              <a:t>“Blessed One” or “Lord”</a:t>
            </a:r>
          </a:p>
          <a:p>
            <a:pPr algn="ctr"/>
            <a:endParaRPr lang="en-US" altLang="en-US">
              <a:solidFill>
                <a:schemeClr val="accent2"/>
              </a:solidFill>
              <a:latin typeface="Verdana" pitchFamily="34" charset="0"/>
            </a:endParaRPr>
          </a:p>
          <a:p>
            <a:pPr algn="ctr"/>
            <a:r>
              <a:rPr lang="en-US" altLang="en-US" sz="2800" b="1" i="1">
                <a:solidFill>
                  <a:schemeClr val="tx2"/>
                </a:solidFill>
                <a:latin typeface="Verdana" pitchFamily="34" charset="0"/>
              </a:rPr>
              <a:t>Shakyamuni</a:t>
            </a:r>
          </a:p>
          <a:p>
            <a:pPr algn="ctr"/>
            <a:r>
              <a:rPr lang="en-US" altLang="en-US" b="1" i="1">
                <a:solidFill>
                  <a:schemeClr val="bg2"/>
                </a:solidFill>
                <a:latin typeface="Verdana" pitchFamily="34" charset="0"/>
              </a:rPr>
              <a:t>“Sage (MUNI) of the Shakyas”</a:t>
            </a:r>
          </a:p>
          <a:p>
            <a:pPr algn="ctr"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Weeks after enlightenment</a:t>
            </a:r>
          </a:p>
        </p:txBody>
      </p:sp>
      <p:pic>
        <p:nvPicPr>
          <p:cNvPr id="33795" name="Picture 3" descr="BO TREE STARI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4450" y="2244725"/>
            <a:ext cx="2322513" cy="3236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9" name="Rectangle 7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sz="2000"/>
              <a:t>One week staring at the tree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286000" y="26670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1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3276600" y="5715000"/>
            <a:ext cx="45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2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8153400" y="57912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3</a:t>
            </a:r>
          </a:p>
        </p:txBody>
      </p:sp>
      <p:pic>
        <p:nvPicPr>
          <p:cNvPr id="33800" name="Picture 8" descr="ppf39597a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2209800"/>
            <a:ext cx="1849438" cy="21875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6019800"/>
            <a:ext cx="8229600" cy="411163"/>
          </a:xfrm>
        </p:spPr>
        <p:txBody>
          <a:bodyPr/>
          <a:lstStyle/>
          <a:p>
            <a:r>
              <a:rPr lang="en-US" altLang="en-US" sz="2400" b="1">
                <a:solidFill>
                  <a:schemeClr val="tx1"/>
                </a:solidFill>
              </a:rPr>
              <a:t>Protected from Mara’s Rains by the Naga Muccalinda</a:t>
            </a:r>
          </a:p>
        </p:txBody>
      </p:sp>
      <p:pic>
        <p:nvPicPr>
          <p:cNvPr id="34818" name="Picture 2" descr="BO TREE NAG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28600"/>
            <a:ext cx="2219325" cy="3633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6" descr="image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304800"/>
            <a:ext cx="3652838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099" name="Picture 3" descr="Todd_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44688" y="381000"/>
            <a:ext cx="4938712" cy="5943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0" y="274638"/>
            <a:ext cx="3352800" cy="1143000"/>
          </a:xfrm>
        </p:spPr>
        <p:txBody>
          <a:bodyPr/>
          <a:lstStyle/>
          <a:p>
            <a:r>
              <a:rPr lang="en-US" altLang="en-US" sz="2400" b="1" dirty="0"/>
              <a:t>Recalling former lives (</a:t>
            </a:r>
            <a:r>
              <a:rPr lang="en-US" altLang="en-US" sz="2400" b="1" dirty="0" err="1"/>
              <a:t>jātakas</a:t>
            </a:r>
            <a:r>
              <a:rPr lang="en-US" altLang="en-US" sz="2400" b="1" dirty="0"/>
              <a:t>)</a:t>
            </a:r>
          </a:p>
        </p:txBody>
      </p:sp>
      <p:pic>
        <p:nvPicPr>
          <p:cNvPr id="35843" name="Picture 3" descr="BO TREE Staring Sri Lan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57200"/>
            <a:ext cx="3629025" cy="5499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70" y="3328434"/>
            <a:ext cx="2945130" cy="3500897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1752600" cy="1782762"/>
          </a:xfrm>
        </p:spPr>
        <p:txBody>
          <a:bodyPr/>
          <a:lstStyle/>
          <a:p>
            <a:r>
              <a:rPr lang="en-US" altLang="en-US" sz="2400"/>
              <a:t>Gods request Buddha to Teach</a:t>
            </a:r>
          </a:p>
        </p:txBody>
      </p:sp>
      <p:pic>
        <p:nvPicPr>
          <p:cNvPr id="36867" name="Picture 3" descr="GOD's REQUEST PREACHING Gandha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609600"/>
            <a:ext cx="5791200" cy="5632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3124200" y="6019800"/>
            <a:ext cx="5562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/>
              <a:t>Gift of begging bowl and food from the Two Merchants: Trapusa and Bhallika</a:t>
            </a:r>
            <a:r>
              <a:rPr lang="en-US" altLang="en-US">
                <a:latin typeface="Mangal" pitchFamily="2" charset="0"/>
              </a:rPr>
              <a:t> 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1" r="13330" b="6218"/>
          <a:stretch/>
        </p:blipFill>
        <p:spPr>
          <a:xfrm>
            <a:off x="824432" y="762000"/>
            <a:ext cx="6354966" cy="5181599"/>
          </a:xfrm>
          <a:ln w="57150"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slow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059729"/>
            <a:ext cx="7467600" cy="5218834"/>
          </a:xfrm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 rot="1142543">
            <a:off x="3962400" y="990600"/>
            <a:ext cx="335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Verdana" pitchFamily="34" charset="0"/>
              </a:rPr>
              <a:t>H </a:t>
            </a:r>
            <a:r>
              <a:rPr lang="en-US" altLang="en-US" dirty="0" err="1">
                <a:latin typeface="Verdana" pitchFamily="34" charset="0"/>
              </a:rPr>
              <a:t>i</a:t>
            </a:r>
            <a:r>
              <a:rPr lang="en-US" altLang="en-US" dirty="0">
                <a:latin typeface="Verdana" pitchFamily="34" charset="0"/>
              </a:rPr>
              <a:t> m a l a y a s 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17-buddha_first_sermon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444500"/>
            <a:ext cx="6629400" cy="47450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867400" y="5638800"/>
            <a:ext cx="2590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First Sermon in the Deer Park, Sarnath, near Varanasi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z="2400"/>
              <a:t>Creation of the Sangha, Sarnath</a:t>
            </a:r>
          </a:p>
        </p:txBody>
      </p:sp>
      <p:pic>
        <p:nvPicPr>
          <p:cNvPr id="41987" name="Picture 3" descr="FIRST SERM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0" b="7300"/>
          <a:stretch>
            <a:fillRect/>
          </a:stretch>
        </p:blipFill>
        <p:spPr>
          <a:xfrm>
            <a:off x="152400" y="1447800"/>
            <a:ext cx="7620000" cy="4891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Bihar Buddha, 600 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r="1418"/>
          <a:stretch>
            <a:fillRect/>
          </a:stretch>
        </p:blipFill>
        <p:spPr>
          <a:xfrm>
            <a:off x="1511300" y="152400"/>
            <a:ext cx="4381500" cy="632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858000" y="4343400"/>
            <a:ext cx="1981200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Verdana" pitchFamily="34" charset="0"/>
              </a:rPr>
              <a:t>Teaching: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Buddhism as world’s first missionary religion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onversion of Kashyapa Nag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638" y="381000"/>
            <a:ext cx="5251450" cy="579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035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algn="r">
              <a:buFontTx/>
              <a:buNone/>
            </a:pPr>
            <a:r>
              <a:rPr lang="en-US" altLang="en-US" sz="2400" b="1" dirty="0"/>
              <a:t>Conversion of major religious teachers:</a:t>
            </a:r>
          </a:p>
          <a:p>
            <a:pPr algn="r">
              <a:buFontTx/>
              <a:buNone/>
            </a:pPr>
            <a:r>
              <a:rPr lang="en-US" altLang="en-US" sz="2400" b="1" dirty="0" err="1"/>
              <a:t>Kashyapa</a:t>
            </a:r>
            <a:r>
              <a:rPr lang="en-US" altLang="en-US" sz="2400" b="1" dirty="0"/>
              <a:t>, and a  </a:t>
            </a:r>
          </a:p>
          <a:p>
            <a:pPr algn="r">
              <a:buFontTx/>
              <a:buNone/>
            </a:pPr>
            <a:r>
              <a:rPr lang="en-US" altLang="en-US" sz="2400" b="1" dirty="0"/>
              <a:t>Naga Pacified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</p:spTree>
  </p:cSld>
  <p:clrMapOvr>
    <a:masterClrMapping/>
  </p:clrMapOvr>
  <p:transition spd="slow"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z="2400" b="1"/>
              <a:t>Conversion of Kashyapa: meditation during flood</a:t>
            </a:r>
          </a:p>
        </p:txBody>
      </p:sp>
      <p:pic>
        <p:nvPicPr>
          <p:cNvPr id="45059" name="Picture 3" descr="Conversion of Kashyapa FLOO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295400"/>
            <a:ext cx="7467600" cy="53705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24-buddha_miracl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52400"/>
            <a:ext cx="2620963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228600" y="4724400"/>
            <a:ext cx="2590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Verdana" pitchFamily="34" charset="0"/>
              </a:rPr>
              <a:t>Miracle at Shravasti</a:t>
            </a:r>
          </a:p>
        </p:txBody>
      </p:sp>
      <p:pic>
        <p:nvPicPr>
          <p:cNvPr id="46084" name="Picture 4" descr="Twin Mirac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1981200"/>
            <a:ext cx="3700463" cy="2776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Buddha</a:t>
            </a:r>
            <a:br>
              <a:rPr lang="en-US" altLang="en-US"/>
            </a:br>
            <a:r>
              <a:rPr lang="en-US" altLang="en-US" sz="2400"/>
              <a:t>“one who has awakened”</a:t>
            </a:r>
          </a:p>
        </p:txBody>
      </p:sp>
      <p:pic>
        <p:nvPicPr>
          <p:cNvPr id="5123" name="Picture 3" descr="Todd_2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9750" y="1600200"/>
            <a:ext cx="3265488" cy="495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4648200"/>
            <a:ext cx="2514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latin typeface="Verdana" pitchFamily="34" charset="0"/>
              </a:rPr>
              <a:t>His life’s narrative is a model for Buddhists and a subject of primary interest and reference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2400" b="1"/>
              <a:t>Flight to Tushita Heaven to preach to his mother</a:t>
            </a:r>
          </a:p>
        </p:txBody>
      </p:sp>
      <p:pic>
        <p:nvPicPr>
          <p:cNvPr id="47107" name="Picture 3" descr="Teaching Mother in Tushi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76400"/>
            <a:ext cx="8001000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8131" name="Picture 3" descr="035-descent_from_tushit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3938" y="304800"/>
            <a:ext cx="3951287" cy="6172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629400" y="3048000"/>
            <a:ext cx="2362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Verdana" pitchFamily="34" charset="0"/>
              </a:rPr>
              <a:t>Descent from Tushita Heaven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/>
              <a:t>Supernormal Travel to Future Buddhist Lands [??]</a:t>
            </a:r>
          </a:p>
        </p:txBody>
      </p:sp>
      <p:pic>
        <p:nvPicPr>
          <p:cNvPr id="100359" name="Picture 7" descr="Untitled-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709738"/>
            <a:ext cx="2971800" cy="43068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60" name="Picture 8" descr="kelaniya_temple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76800" y="3733800"/>
            <a:ext cx="3289300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0361" name="Picture 9" descr="IMAGE-2-0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53000" y="1143000"/>
            <a:ext cx="3048000" cy="19954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0363" name="Text Box 11"/>
          <p:cNvSpPr txBox="1">
            <a:spLocks noChangeArrowheads="1"/>
          </p:cNvSpPr>
          <p:nvPr/>
        </p:nvSpPr>
        <p:spPr bwMode="auto">
          <a:xfrm>
            <a:off x="1371600" y="60960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Burma: Visit to Mandalay</a:t>
            </a:r>
          </a:p>
        </p:txBody>
      </p:sp>
      <p:sp>
        <p:nvSpPr>
          <p:cNvPr id="100364" name="Text Box 12"/>
          <p:cNvSpPr txBox="1">
            <a:spLocks noChangeArrowheads="1"/>
          </p:cNvSpPr>
          <p:nvPr/>
        </p:nvSpPr>
        <p:spPr bwMode="auto">
          <a:xfrm>
            <a:off x="5638800" y="32004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Visit to Sri Lanka: “Sri Pada”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Sariputra and Maulgalayana Maulgalayana</a:t>
            </a:r>
          </a:p>
        </p:txBody>
      </p:sp>
      <p:pic>
        <p:nvPicPr>
          <p:cNvPr id="88070" name="Picture 6" descr="Maudgalayan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838200"/>
            <a:ext cx="1868488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8071" name="Rectangle 7"/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endParaRPr lang="en-US" altLang="en-US" sz="2400"/>
          </a:p>
        </p:txBody>
      </p:sp>
      <p:pic>
        <p:nvPicPr>
          <p:cNvPr id="88072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1981200"/>
            <a:ext cx="4038600" cy="4495800"/>
          </a:xfrm>
        </p:spPr>
      </p:pic>
    </p:spTree>
  </p:cSld>
  <p:clrMapOvr>
    <a:masterClrMapping/>
  </p:clrMapOvr>
  <p:transition spd="slow">
    <p:randomBar dir="vert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z="2800" b="1"/>
              <a:t>Return to Kapilavastu</a:t>
            </a:r>
          </a:p>
        </p:txBody>
      </p:sp>
      <p:pic>
        <p:nvPicPr>
          <p:cNvPr id="49155" name="Picture 3" descr="Return to Kapilavast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905000"/>
            <a:ext cx="7924800" cy="4471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43400"/>
            <a:ext cx="2590800" cy="1143000"/>
          </a:xfrm>
        </p:spPr>
        <p:txBody>
          <a:bodyPr/>
          <a:lstStyle/>
          <a:p>
            <a:r>
              <a:rPr lang="en-US" altLang="en-US" sz="2400" b="1"/>
              <a:t>Siddhartha meets his father</a:t>
            </a:r>
          </a:p>
        </p:txBody>
      </p:sp>
      <p:pic>
        <p:nvPicPr>
          <p:cNvPr id="50179" name="Picture 3" descr="Return to Meet Father in Kapilavast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84538" y="228600"/>
            <a:ext cx="4246562" cy="647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5791200" y="5181600"/>
            <a:ext cx="3352800" cy="1143000"/>
          </a:xfrm>
        </p:spPr>
        <p:txBody>
          <a:bodyPr/>
          <a:lstStyle/>
          <a:p>
            <a:pPr algn="l"/>
            <a:r>
              <a:rPr lang="en-US" altLang="en-US" sz="2400" b="1"/>
              <a:t>Rahula and Yashodhara requesting the boy’s inheritance</a:t>
            </a:r>
          </a:p>
        </p:txBody>
      </p:sp>
      <p:pic>
        <p:nvPicPr>
          <p:cNvPr id="51203" name="Picture 3" descr="Reunion with Wife and S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b="2950"/>
          <a:stretch>
            <a:fillRect/>
          </a:stretch>
        </p:blipFill>
        <p:spPr>
          <a:xfrm>
            <a:off x="1219200" y="533400"/>
            <a:ext cx="4159250" cy="5472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2227" name="Picture 3" descr="46-preachi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04800"/>
            <a:ext cx="8001000" cy="5962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533400" y="6216650"/>
            <a:ext cx="8382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40 years of itinerant preaching to all classes: ascetics, kings, householders, rich and poor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6705600" y="3505200"/>
            <a:ext cx="2438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200" b="1">
                <a:latin typeface="Verdana" pitchFamily="34" charset="0"/>
              </a:rPr>
              <a:t>Forges ties between householders and sangha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" y="1143000"/>
            <a:ext cx="5754688" cy="3683000"/>
          </a:xfrm>
        </p:spPr>
      </p:pic>
    </p:spTree>
  </p:cSld>
  <p:clrMapOvr>
    <a:masterClrMapping/>
  </p:clrMapOvr>
  <p:transition spd="slow">
    <p:randomBar dir="vert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343400" y="5105400"/>
            <a:ext cx="3886200" cy="1143000"/>
          </a:xfrm>
        </p:spPr>
        <p:txBody>
          <a:bodyPr/>
          <a:lstStyle/>
          <a:p>
            <a:r>
              <a:rPr lang="en-US" altLang="en-US"/>
              <a:t>Anathapindika</a:t>
            </a:r>
          </a:p>
        </p:txBody>
      </p:sp>
      <p:pic>
        <p:nvPicPr>
          <p:cNvPr id="86022" name="Picture 6" descr="Anathapindik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4267200"/>
            <a:ext cx="4038600" cy="2487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6024" name="Picture 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762000"/>
            <a:ext cx="4876800" cy="3240088"/>
          </a:xfrm>
        </p:spPr>
      </p:pic>
      <p:pic>
        <p:nvPicPr>
          <p:cNvPr id="86025" name="Picture 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371600"/>
            <a:ext cx="3692525" cy="2187575"/>
          </a:xfrm>
          <a:noFill/>
          <a:ln/>
        </p:spPr>
      </p:pic>
      <p:sp>
        <p:nvSpPr>
          <p:cNvPr id="86027" name="Text Box 11"/>
          <p:cNvSpPr txBox="1">
            <a:spLocks noChangeArrowheads="1"/>
          </p:cNvSpPr>
          <p:nvPr/>
        </p:nvSpPr>
        <p:spPr bwMode="auto">
          <a:xfrm>
            <a:off x="4953000" y="304800"/>
            <a:ext cx="3733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Donor of Jetavana Monastery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147" name="Picture 3" descr="MAYA's DREAM GANDHAR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65100"/>
            <a:ext cx="8686800" cy="6288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029200" y="6491288"/>
            <a:ext cx="381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1">
                <a:latin typeface="Verdana" pitchFamily="34" charset="0"/>
              </a:rPr>
              <a:t>Queen Maya’s Dream/ Birth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/>
          <a:lstStyle/>
          <a:p>
            <a:r>
              <a:rPr lang="en-US" altLang="en-US" sz="4000" b="1">
                <a:solidFill>
                  <a:schemeClr val="accent2"/>
                </a:solidFill>
              </a:rPr>
              <a:t>Visakha, Merchant Patroness</a:t>
            </a:r>
          </a:p>
        </p:txBody>
      </p:sp>
      <p:pic>
        <p:nvPicPr>
          <p:cNvPr id="9216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600200"/>
            <a:ext cx="5486400" cy="4525963"/>
          </a:xfrm>
        </p:spPr>
      </p:pic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066800" y="6324600"/>
            <a:ext cx="6172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/>
              <a:t>Donor of Eastern Monastery, Vaishali (Purvarama)</a:t>
            </a:r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>
            <a:off x="228600" y="2514600"/>
            <a:ext cx="5334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200" y="4648200"/>
            <a:ext cx="1981200" cy="1554163"/>
          </a:xfrm>
        </p:spPr>
        <p:txBody>
          <a:bodyPr/>
          <a:lstStyle/>
          <a:p>
            <a:r>
              <a:rPr lang="en-US" altLang="en-US" sz="2400" b="1"/>
              <a:t>Sangha grows, rules formulated</a:t>
            </a:r>
          </a:p>
        </p:txBody>
      </p:sp>
      <p:pic>
        <p:nvPicPr>
          <p:cNvPr id="54275" name="Picture 3" descr="05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7850" y="152400"/>
            <a:ext cx="4146550" cy="6477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1143000"/>
            <a:ext cx="2819400" cy="792163"/>
          </a:xfrm>
        </p:spPr>
        <p:txBody>
          <a:bodyPr/>
          <a:lstStyle/>
          <a:p>
            <a:r>
              <a:rPr lang="en-US" altLang="en-US" sz="2400" b="1"/>
              <a:t>Quelling a Dispute with Shakyas and Koliyas</a:t>
            </a:r>
            <a:r>
              <a:rPr lang="en-US" altLang="en-US" sz="4000"/>
              <a:t> </a:t>
            </a:r>
          </a:p>
        </p:txBody>
      </p:sp>
      <p:pic>
        <p:nvPicPr>
          <p:cNvPr id="55299" name="Picture 3" descr="48-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65350" y="304800"/>
            <a:ext cx="4124325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3352800" cy="1143000"/>
          </a:xfrm>
        </p:spPr>
        <p:txBody>
          <a:bodyPr/>
          <a:lstStyle/>
          <a:p>
            <a:pPr algn="l"/>
            <a:r>
              <a:rPr lang="en-US" altLang="en-US" sz="2400" b="1"/>
              <a:t>Troubles with Devadatta, </a:t>
            </a:r>
            <a:r>
              <a:rPr lang="en-US" altLang="en-US" sz="1800" b="1"/>
              <a:t>his cousin</a:t>
            </a:r>
          </a:p>
        </p:txBody>
      </p:sp>
      <p:pic>
        <p:nvPicPr>
          <p:cNvPr id="5734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388938"/>
            <a:ext cx="4100513" cy="3397250"/>
          </a:xfrm>
        </p:spPr>
      </p:pic>
      <p:pic>
        <p:nvPicPr>
          <p:cNvPr id="5734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7"/>
          <a:stretch>
            <a:fillRect/>
          </a:stretch>
        </p:blipFill>
        <p:spPr>
          <a:xfrm>
            <a:off x="381000" y="1301750"/>
            <a:ext cx="2590800" cy="2563813"/>
          </a:xfrm>
          <a:noFill/>
        </p:spPr>
      </p:pic>
      <p:pic>
        <p:nvPicPr>
          <p:cNvPr id="57349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73775" y="4191000"/>
            <a:ext cx="1927225" cy="2514600"/>
          </a:xfrm>
        </p:spPr>
      </p:pic>
      <p:pic>
        <p:nvPicPr>
          <p:cNvPr id="57350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4267200"/>
            <a:ext cx="3048000" cy="2428875"/>
          </a:xfrm>
        </p:spPr>
      </p:pic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7543800" y="762000"/>
            <a:ext cx="38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1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2743200" y="1371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2</a:t>
            </a:r>
          </a:p>
        </p:txBody>
      </p:sp>
      <p:sp>
        <p:nvSpPr>
          <p:cNvPr id="57353" name="Text Box 9"/>
          <p:cNvSpPr txBox="1">
            <a:spLocks noChangeArrowheads="1"/>
          </p:cNvSpPr>
          <p:nvPr/>
        </p:nvSpPr>
        <p:spPr bwMode="auto">
          <a:xfrm>
            <a:off x="1219200" y="4648200"/>
            <a:ext cx="304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3</a:t>
            </a:r>
          </a:p>
        </p:txBody>
      </p:sp>
      <p:sp>
        <p:nvSpPr>
          <p:cNvPr id="57354" name="Text Box 10"/>
          <p:cNvSpPr txBox="1">
            <a:spLocks noChangeArrowheads="1"/>
          </p:cNvSpPr>
          <p:nvPr/>
        </p:nvSpPr>
        <p:spPr bwMode="auto">
          <a:xfrm>
            <a:off x="7848600" y="59436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4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altLang="en-US" sz="2400" b="1"/>
              <a:t>Conversion of Angulimala</a:t>
            </a:r>
          </a:p>
        </p:txBody>
      </p:sp>
      <p:pic>
        <p:nvPicPr>
          <p:cNvPr id="58371" name="Picture 3" descr="Angukimala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1981200"/>
            <a:ext cx="2954338" cy="4678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2" name="Picture 4" descr="Angulimala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3151188" cy="4903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4114800"/>
            <a:ext cx="2514600" cy="1173163"/>
          </a:xfrm>
        </p:spPr>
        <p:txBody>
          <a:bodyPr/>
          <a:lstStyle/>
          <a:p>
            <a:r>
              <a:rPr lang="en-US" altLang="en-US" sz="2400" b="1">
                <a:latin typeface="Verdana" pitchFamily="34" charset="0"/>
              </a:rPr>
              <a:t>Gautami requests ordination of women</a:t>
            </a:r>
          </a:p>
        </p:txBody>
      </p:sp>
      <p:pic>
        <p:nvPicPr>
          <p:cNvPr id="59395" name="Picture 3" descr="Gotami Requests Nun's Ordin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9163" y="228600"/>
            <a:ext cx="3997325" cy="6096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Final Instructions on Sangha, his last rites, shrine making</a:t>
            </a:r>
          </a:p>
        </p:txBody>
      </p:sp>
      <p:pic>
        <p:nvPicPr>
          <p:cNvPr id="60419" name="Picture 3" descr="007-buddh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2109788"/>
            <a:ext cx="533400" cy="1165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0420" name="Picture 4" descr="016-buddh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76650" y="1447800"/>
            <a:ext cx="3363913" cy="5257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4267200" cy="1143000"/>
          </a:xfrm>
        </p:spPr>
        <p:txBody>
          <a:bodyPr/>
          <a:lstStyle/>
          <a:p>
            <a:r>
              <a:rPr lang="en-US" altLang="en-US" sz="4000" b="1"/>
              <a:t>Last  Moments…</a:t>
            </a:r>
          </a:p>
        </p:txBody>
      </p:sp>
      <p:pic>
        <p:nvPicPr>
          <p:cNvPr id="6246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00200"/>
            <a:ext cx="8229600" cy="4525963"/>
          </a:xfrm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09600" y="1219200"/>
            <a:ext cx="8077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Disgruntled monk					Ajivaka</a:t>
            </a:r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flipH="1">
            <a:off x="1828800" y="1600200"/>
            <a:ext cx="76200" cy="762000"/>
          </a:xfrm>
          <a:prstGeom prst="line">
            <a:avLst/>
          </a:prstGeom>
          <a:noFill/>
          <a:ln w="57150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 flipH="1">
            <a:off x="7467600" y="1524000"/>
            <a:ext cx="381000" cy="990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 dir="vert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7543800" y="3048000"/>
            <a:ext cx="1447800" cy="20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All creatures mourn the passing, human and non-human</a:t>
            </a:r>
          </a:p>
        </p:txBody>
      </p:sp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47800"/>
            <a:ext cx="6635749" cy="497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5791200"/>
            <a:ext cx="7543800" cy="838200"/>
          </a:xfrm>
        </p:spPr>
        <p:txBody>
          <a:bodyPr/>
          <a:lstStyle/>
          <a:p>
            <a:pPr algn="r"/>
            <a:r>
              <a:rPr lang="en-US" altLang="en-US" b="1">
                <a:latin typeface="ReparteeSSK" pitchFamily="2" charset="0"/>
              </a:rPr>
              <a:t>Parinirvana</a:t>
            </a:r>
          </a:p>
        </p:txBody>
      </p:sp>
      <p:pic>
        <p:nvPicPr>
          <p:cNvPr id="63491" name="Picture 3" descr="054_arjanta_india parinirvan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381000"/>
            <a:ext cx="7708900" cy="493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/>
              <a:t>Birth from his mother’s right side, while grasping a tree</a:t>
            </a:r>
          </a:p>
        </p:txBody>
      </p:sp>
      <p:pic>
        <p:nvPicPr>
          <p:cNvPr id="7171" name="Picture 3" descr="27-buddha_birth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447800"/>
            <a:ext cx="3057525" cy="4648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 descr="Gandhara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330450"/>
            <a:ext cx="4038600" cy="3065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Bar dir="vert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7788" y="762000"/>
            <a:ext cx="4776787" cy="5638800"/>
          </a:xfrm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629400" y="3962400"/>
            <a:ext cx="1981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Verdana" pitchFamily="34" charset="0"/>
              </a:rPr>
              <a:t>Casket and Self-Igniting Cremation Pyre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665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685800"/>
            <a:ext cx="4953000" cy="4525963"/>
          </a:xfrm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914400" y="5638800"/>
            <a:ext cx="487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>
                <a:latin typeface="Verdana" pitchFamily="34" charset="0"/>
              </a:rPr>
              <a:t>Gathering the relics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274638"/>
            <a:ext cx="4648200" cy="639762"/>
          </a:xfrm>
        </p:spPr>
        <p:txBody>
          <a:bodyPr/>
          <a:lstStyle/>
          <a:p>
            <a:r>
              <a:rPr lang="en-US" altLang="en-US" sz="2400" b="1"/>
              <a:t>Division of the Relics</a:t>
            </a:r>
          </a:p>
        </p:txBody>
      </p:sp>
      <p:pic>
        <p:nvPicPr>
          <p:cNvPr id="67587" name="Picture 3" descr="047-division_of _relic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485900"/>
            <a:ext cx="8382000" cy="4667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895600" y="6248400"/>
            <a:ext cx="533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>
                <a:latin typeface="Verdana" pitchFamily="34" charset="0"/>
              </a:rPr>
              <a:t>Among kings, naga king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2400" b="1" dirty="0" err="1"/>
              <a:t>Stûpa</a:t>
            </a:r>
            <a:r>
              <a:rPr lang="en-US" altLang="en-US" sz="2400" b="1" dirty="0"/>
              <a:t>: Buddhist Reliquary</a:t>
            </a:r>
          </a:p>
        </p:txBody>
      </p:sp>
      <p:pic>
        <p:nvPicPr>
          <p:cNvPr id="68611" name="Picture 3" descr="058_anandakati_fresc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277938"/>
            <a:ext cx="4572000" cy="292593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" t="9047" r="35050" b="15508"/>
          <a:stretch/>
        </p:blipFill>
        <p:spPr>
          <a:xfrm>
            <a:off x="5311259" y="2133600"/>
            <a:ext cx="3720600" cy="29718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Picture 3" descr="GOD's WASH INFA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609600"/>
            <a:ext cx="3559175" cy="54721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5562600" y="3657600"/>
            <a:ext cx="2438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>
                <a:latin typeface="Verdana" pitchFamily="34" charset="0"/>
              </a:rPr>
              <a:t>Gods bathe infant Siddhārtha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9219" name="Picture 3" descr="FIRST 7 STEP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6950" y="304800"/>
            <a:ext cx="4146550" cy="6400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6553200" y="5943600"/>
            <a:ext cx="2362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Verdana" pitchFamily="34" charset="0"/>
              </a:rPr>
              <a:t>Seven Steps…</a:t>
            </a:r>
          </a:p>
        </p:txBody>
      </p:sp>
    </p:spTree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565</Words>
  <Application>Microsoft Office PowerPoint</Application>
  <PresentationFormat>On-screen Show (4:3)</PresentationFormat>
  <Paragraphs>123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Default Design</vt:lpstr>
      <vt:lpstr>Shakyamuni, the Buddha</vt:lpstr>
      <vt:lpstr>Buddhists define themselves:</vt:lpstr>
      <vt:lpstr>Buddha</vt:lpstr>
      <vt:lpstr>PowerPoint Presentation</vt:lpstr>
      <vt:lpstr>Buddha “one who has awakened”</vt:lpstr>
      <vt:lpstr>PowerPoint Presentation</vt:lpstr>
      <vt:lpstr>Birth from his mother’s right side, while grasping a tree</vt:lpstr>
      <vt:lpstr>PowerPoint Presentation</vt:lpstr>
      <vt:lpstr>PowerPoint Presentation</vt:lpstr>
      <vt:lpstr>Vows and Proclamations</vt:lpstr>
      <vt:lpstr>PowerPoint Presentation</vt:lpstr>
      <vt:lpstr>Aryan Society in 6th century India:  Caste and Religion of Sacrificial Rituals performed by Brahmins</vt:lpstr>
      <vt:lpstr>Context: Vedic Hinduism centered on fire cult, priesthood</vt:lpstr>
      <vt:lpstr>Asita’s Tears and Prediction  TWO ALTERNATIVES</vt:lpstr>
      <vt:lpstr>PowerPoint Presentation</vt:lpstr>
      <vt:lpstr>Named:    “Siddhartha”</vt:lpstr>
      <vt:lpstr>Meditation at Plowing ceremony</vt:lpstr>
      <vt:lpstr>PowerPoint Presentation</vt:lpstr>
      <vt:lpstr>PowerPoint Presentation</vt:lpstr>
      <vt:lpstr>Competition for Yashodhara</vt:lpstr>
      <vt:lpstr>PowerPoint Presentation</vt:lpstr>
      <vt:lpstr>PowerPoint Presentation</vt:lpstr>
      <vt:lpstr>PowerPoint Presentation</vt:lpstr>
      <vt:lpstr>Four Passing Sights:  Old,  Sick,  Dead,  Shramana</vt:lpstr>
      <vt:lpstr>“Great Departure”</vt:lpstr>
      <vt:lpstr>PowerPoint Presentation</vt:lpstr>
      <vt:lpstr>Studying with Shramana Teachers Wanderers Dwelling in Forests Yoga and Trance Meditation</vt:lpstr>
      <vt:lpstr>PowerPoint Presentation</vt:lpstr>
      <vt:lpstr>Seeking the truth from Extreme Asceticism esp. fasting</vt:lpstr>
      <vt:lpstr>PowerPoint Presentation</vt:lpstr>
      <vt:lpstr>Temptations of Mara</vt:lpstr>
      <vt:lpstr>Earth Touching Gesture BHUMI-SPARSA MUDRA</vt:lpstr>
      <vt:lpstr>Finds tree, vows to achieve breakthrough… or die</vt:lpstr>
      <vt:lpstr>PowerPoint Presentation</vt:lpstr>
      <vt:lpstr>PowerPoint Presentation</vt:lpstr>
      <vt:lpstr>7 Weeks  at the Enlightenment Place</vt:lpstr>
      <vt:lpstr>Other Titles for the Buddha:</vt:lpstr>
      <vt:lpstr>Weeks after enlightenment</vt:lpstr>
      <vt:lpstr>Protected from Mara’s Rains by the Naga Muccalinda</vt:lpstr>
      <vt:lpstr>Recalling former lives (jātakas)</vt:lpstr>
      <vt:lpstr>Gods request Buddha to Teach</vt:lpstr>
      <vt:lpstr>PowerPoint Presentation</vt:lpstr>
      <vt:lpstr>PowerPoint Presentation</vt:lpstr>
      <vt:lpstr>PowerPoint Presentation</vt:lpstr>
      <vt:lpstr>Creation of the Sangha, Sarnath</vt:lpstr>
      <vt:lpstr>PowerPoint Presentation</vt:lpstr>
      <vt:lpstr>PowerPoint Presentation</vt:lpstr>
      <vt:lpstr>Conversion of Kashyapa: meditation during flood</vt:lpstr>
      <vt:lpstr>PowerPoint Presentation</vt:lpstr>
      <vt:lpstr>Flight to Tushita Heaven to preach to his mother</vt:lpstr>
      <vt:lpstr>PowerPoint Presentation</vt:lpstr>
      <vt:lpstr>Supernormal Travel to Future Buddhist Lands [??]</vt:lpstr>
      <vt:lpstr>Sariputra and Maulgalayana Maulgalayana</vt:lpstr>
      <vt:lpstr>Return to Kapilavastu</vt:lpstr>
      <vt:lpstr>Siddhartha meets his father</vt:lpstr>
      <vt:lpstr>Rahula and Yashodhara requesting the boy’s inheritance</vt:lpstr>
      <vt:lpstr>PowerPoint Presentation</vt:lpstr>
      <vt:lpstr>PowerPoint Presentation</vt:lpstr>
      <vt:lpstr>Anathapindika</vt:lpstr>
      <vt:lpstr>Visakha, Merchant Patroness</vt:lpstr>
      <vt:lpstr>Sangha grows, rules formulated</vt:lpstr>
      <vt:lpstr>Quelling a Dispute with Shakyas and Koliyas </vt:lpstr>
      <vt:lpstr>Troubles with Devadatta, his cousin</vt:lpstr>
      <vt:lpstr>Conversion of Angulimala</vt:lpstr>
      <vt:lpstr>Gautami requests ordination of women</vt:lpstr>
      <vt:lpstr>Final Instructions on Sangha, his last rites, shrine making</vt:lpstr>
      <vt:lpstr>Last  Moments…</vt:lpstr>
      <vt:lpstr>PowerPoint Presentation</vt:lpstr>
      <vt:lpstr>Parinirvana</vt:lpstr>
      <vt:lpstr>PowerPoint Presentation</vt:lpstr>
      <vt:lpstr>PowerPoint Presentation</vt:lpstr>
      <vt:lpstr>Division of the Relics</vt:lpstr>
      <vt:lpstr>Stûpa: Buddhist Reliquary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Shakyamuni, the Buddha</dc:title>
  <dc:creator>Prof. Todd Lewis</dc:creator>
  <cp:lastModifiedBy>Todd Lewis</cp:lastModifiedBy>
  <cp:revision>23</cp:revision>
  <dcterms:created xsi:type="dcterms:W3CDTF">2010-02-24T02:35:16Z</dcterms:created>
  <dcterms:modified xsi:type="dcterms:W3CDTF">2015-07-04T04:47:58Z</dcterms:modified>
</cp:coreProperties>
</file>